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Nuni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CE09E1-F344-45E8-977E-6D35EDCB33DD}">
  <a:tblStyle styleId="{6FCE09E1-F344-45E8-977E-6D35EDCB33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regular.fntdata"/><Relationship Id="rId10" Type="http://schemas.openxmlformats.org/officeDocument/2006/relationships/slide" Target="slides/slide4.xml"/><Relationship Id="rId13" Type="http://schemas.openxmlformats.org/officeDocument/2006/relationships/font" Target="fonts/Nunito-italic.fntdata"/><Relationship Id="rId12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font" Target="fonts/Nuni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b4e02b1e9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b4e02b1e9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b4e02b1e9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b4e02b1e9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b4e02b1e9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b4e02b1e9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Plateau_data_serious_gaming-scal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13" y="1042477"/>
            <a:ext cx="9034977" cy="295577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4294967295" type="title"/>
          </p:nvPr>
        </p:nvSpPr>
        <p:spPr>
          <a:xfrm>
            <a:off x="346400" y="297575"/>
            <a:ext cx="8520600" cy="3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E09900"/>
                </a:solidFill>
              </a:rPr>
              <a:t>P</a:t>
            </a:r>
            <a:r>
              <a:rPr lang="en-GB" sz="1400">
                <a:solidFill>
                  <a:srgbClr val="E09900"/>
                </a:solidFill>
              </a:rPr>
              <a:t>lateau de jeu</a:t>
            </a:r>
            <a:endParaRPr sz="1400">
              <a:solidFill>
                <a:srgbClr val="E099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46400" y="297575"/>
            <a:ext cx="8520600" cy="3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E09900"/>
                </a:solidFill>
              </a:rPr>
              <a:t>Rôles et outils à positionner sur le plateau </a:t>
            </a:r>
            <a:endParaRPr sz="1400">
              <a:solidFill>
                <a:srgbClr val="E09900"/>
              </a:solidFill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6400" y="2242200"/>
            <a:ext cx="1153500" cy="47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D9EEB"/>
                </a:solidFill>
              </a:rPr>
              <a:t>Data Quality manager</a:t>
            </a:r>
            <a:endParaRPr sz="1000">
              <a:solidFill>
                <a:srgbClr val="6D9EEB"/>
              </a:solidFill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346400" y="3386800"/>
            <a:ext cx="1153500" cy="47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D9EEB"/>
                </a:solidFill>
              </a:rPr>
              <a:t>Chief Data Officer</a:t>
            </a:r>
            <a:endParaRPr sz="1000">
              <a:solidFill>
                <a:srgbClr val="6D9EEB"/>
              </a:solidFill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346400" y="2814500"/>
            <a:ext cx="1153500" cy="47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D9EEB"/>
                </a:solidFill>
              </a:rPr>
              <a:t>Data Analyst</a:t>
            </a:r>
            <a:endParaRPr sz="1000">
              <a:solidFill>
                <a:srgbClr val="6D9EEB"/>
              </a:solidFill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1683375" y="2242200"/>
            <a:ext cx="1153500" cy="47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D9EEB"/>
                </a:solidFill>
              </a:rPr>
              <a:t>Data Scientist</a:t>
            </a:r>
            <a:endParaRPr sz="1000">
              <a:solidFill>
                <a:srgbClr val="6D9EEB"/>
              </a:solidFill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683375" y="2814500"/>
            <a:ext cx="1153500" cy="47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D9EEB"/>
                </a:solidFill>
              </a:rPr>
              <a:t>Data Protection Officer</a:t>
            </a:r>
            <a:endParaRPr sz="1000">
              <a:solidFill>
                <a:srgbClr val="6D9EEB"/>
              </a:solidFill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1683375" y="3386800"/>
            <a:ext cx="1153500" cy="47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6D9EEB"/>
                </a:solidFill>
              </a:rPr>
              <a:t>Tracking specialist</a:t>
            </a:r>
            <a:endParaRPr sz="1000">
              <a:solidFill>
                <a:srgbClr val="6D9EEB"/>
              </a:solidFill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4818275" y="2244925"/>
            <a:ext cx="1153500" cy="47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E69138"/>
                </a:solidFill>
              </a:rPr>
              <a:t>Data Visualisation (Dataviz)</a:t>
            </a:r>
            <a:endParaRPr sz="1000">
              <a:solidFill>
                <a:srgbClr val="E69138"/>
              </a:solidFill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4818275" y="3389525"/>
            <a:ext cx="1153500" cy="47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E69138"/>
                </a:solidFill>
              </a:rPr>
              <a:t>Tag management System (TMS)</a:t>
            </a:r>
            <a:endParaRPr sz="1000">
              <a:solidFill>
                <a:srgbClr val="E69138"/>
              </a:solidFill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818275" y="2817225"/>
            <a:ext cx="1153500" cy="47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E69138"/>
                </a:solidFill>
              </a:rPr>
              <a:t>Serveur de tagging</a:t>
            </a:r>
            <a:endParaRPr sz="1000">
              <a:solidFill>
                <a:srgbClr val="E69138"/>
              </a:solidFill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6155250" y="2244925"/>
            <a:ext cx="1153500" cy="47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E69138"/>
                </a:solidFill>
              </a:rPr>
              <a:t>Data Management Platform (DMP)</a:t>
            </a:r>
            <a:endParaRPr sz="1000">
              <a:solidFill>
                <a:srgbClr val="E69138"/>
              </a:solidFill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6155250" y="2817225"/>
            <a:ext cx="1153500" cy="472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E69138"/>
                </a:solidFill>
              </a:rPr>
              <a:t>Consent Management Platform (CMP</a:t>
            </a:r>
            <a:endParaRPr sz="1000">
              <a:solidFill>
                <a:srgbClr val="E69138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65250" y="1684625"/>
            <a:ext cx="2471700" cy="389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A86E8"/>
                </a:solidFill>
              </a:rPr>
              <a:t>Rôles </a:t>
            </a:r>
            <a:endParaRPr sz="1800">
              <a:solidFill>
                <a:srgbClr val="4A86E8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818275" y="1684613"/>
            <a:ext cx="2471700" cy="389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6B26B"/>
                </a:solidFill>
              </a:rPr>
              <a:t>Outil</a:t>
            </a:r>
            <a:r>
              <a:rPr lang="en-GB" sz="1800">
                <a:solidFill>
                  <a:srgbClr val="F6B26B"/>
                </a:solidFill>
              </a:rPr>
              <a:t>s </a:t>
            </a:r>
            <a:endParaRPr sz="1800">
              <a:solidFill>
                <a:srgbClr val="F6B26B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46400" y="756525"/>
            <a:ext cx="83442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Instruction</a:t>
            </a:r>
            <a:r>
              <a:rPr lang="en-GB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: copiez-collez les libellés ci-dessous pour les positionner </a:t>
            </a:r>
            <a:r>
              <a:rPr lang="en-GB" sz="12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action="ppaction://hlinksldjump" r:id="rId3"/>
              </a:rPr>
              <a:t>sur le plateau</a:t>
            </a:r>
            <a:r>
              <a:rPr lang="en-GB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aux emplacements opportuns   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46400" y="297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E09900"/>
                </a:solidFill>
              </a:rPr>
              <a:t>Rôles : Choix du/des placement(s) sur le plateau : justifications</a:t>
            </a:r>
            <a:r>
              <a:rPr lang="en-GB" sz="1400"/>
              <a:t> </a:t>
            </a:r>
            <a:endParaRPr sz="1400"/>
          </a:p>
        </p:txBody>
      </p:sp>
      <p:graphicFrame>
        <p:nvGraphicFramePr>
          <p:cNvPr id="80" name="Google Shape;80;p15"/>
          <p:cNvGraphicFramePr/>
          <p:nvPr/>
        </p:nvGraphicFramePr>
        <p:xfrm>
          <a:off x="311700" y="122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{6FCE09E1-F344-45E8-977E-6D35EDCB33DD}</a:tableStyleId>
              </a:tblPr>
              <a:tblGrid>
                <a:gridCol w="3264250"/>
                <a:gridCol w="5256350"/>
              </a:tblGrid>
              <a:tr h="522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🧑🏻‍💻 </a:t>
                      </a:r>
                      <a:r>
                        <a:rPr lang="en-GB" sz="1200">
                          <a:solidFill>
                            <a:srgbClr val="6D9EEB"/>
                          </a:solidFill>
                        </a:rPr>
                        <a:t>Rôles</a:t>
                      </a:r>
                      <a:endParaRPr sz="1800">
                        <a:solidFill>
                          <a:srgbClr val="6D9EEB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6D9EEB"/>
                          </a:solidFill>
                        </a:rPr>
                        <a:t>Justification du/des placement(s)</a:t>
                      </a:r>
                      <a:endParaRPr sz="1800">
                        <a:solidFill>
                          <a:srgbClr val="6D9EEB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578250">
                <a:tc>
                  <a:txBody>
                    <a:bodyPr/>
                    <a:lstStyle/>
                    <a:p>
                      <a:pPr indent="0" lvl="0" marL="0" marR="482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D9EEB"/>
                          </a:solidFill>
                        </a:rPr>
                        <a:t>Data Protection Officer (DPO)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2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D9EEB"/>
                          </a:solidFill>
                        </a:rPr>
                        <a:t>Data Quality manager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2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D9EEB"/>
                          </a:solidFill>
                        </a:rPr>
                        <a:t>Chief Data Officer (CDO)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2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D9EEB"/>
                          </a:solidFill>
                        </a:rPr>
                        <a:t>Data Analyst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2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D9EEB"/>
                          </a:solidFill>
                        </a:rPr>
                        <a:t>Data Scientist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2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6D9EEB"/>
                          </a:solidFill>
                        </a:rPr>
                        <a:t>Tracking Specialist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46400" y="297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E09900"/>
                </a:solidFill>
              </a:rPr>
              <a:t>Outil</a:t>
            </a:r>
            <a:r>
              <a:rPr lang="en-GB" sz="1400">
                <a:solidFill>
                  <a:srgbClr val="E09900"/>
                </a:solidFill>
              </a:rPr>
              <a:t>s : Choix du/des placement(s) sur le plateau : justifications</a:t>
            </a:r>
            <a:r>
              <a:rPr lang="en-GB" sz="1400"/>
              <a:t> </a:t>
            </a:r>
            <a:endParaRPr sz="1400"/>
          </a:p>
        </p:txBody>
      </p:sp>
      <p:graphicFrame>
        <p:nvGraphicFramePr>
          <p:cNvPr id="86" name="Google Shape;86;p16"/>
          <p:cNvGraphicFramePr/>
          <p:nvPr/>
        </p:nvGraphicFramePr>
        <p:xfrm>
          <a:off x="311700" y="122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{6FCE09E1-F344-45E8-977E-6D35EDCB33DD}</a:tableStyleId>
              </a:tblPr>
              <a:tblGrid>
                <a:gridCol w="3264250"/>
                <a:gridCol w="5256350"/>
              </a:tblGrid>
              <a:tr h="522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E69138"/>
                          </a:solidFill>
                        </a:rPr>
                        <a:t>Outils </a:t>
                      </a:r>
                      <a:endParaRPr sz="1800">
                        <a:solidFill>
                          <a:srgbClr val="E69138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E69138"/>
                          </a:solidFill>
                        </a:rPr>
                        <a:t>Justification du/des placement(s)</a:t>
                      </a:r>
                      <a:endParaRPr sz="1800">
                        <a:solidFill>
                          <a:srgbClr val="E69138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  <a:tr h="578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</a:rPr>
                        <a:t>Data Visualisation (Dataviz)</a:t>
                      </a:r>
                      <a:endParaRPr b="1"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2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</a:rPr>
                        <a:t>Serveur de tagging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2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</a:rPr>
                        <a:t>Tag management System (TMS)</a:t>
                      </a:r>
                      <a:endParaRPr sz="1000">
                        <a:solidFill>
                          <a:srgbClr val="E69138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2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</a:rPr>
                        <a:t>Data Management Platform (DMP)</a:t>
                      </a:r>
                      <a:endParaRPr sz="1000">
                        <a:solidFill>
                          <a:srgbClr val="E69138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22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E69138"/>
                          </a:solidFill>
                        </a:rPr>
                        <a:t>Consent Management Platform (CMP)</a:t>
                      </a:r>
                      <a:endParaRPr sz="1000">
                        <a:solidFill>
                          <a:srgbClr val="E69138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